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90" r:id="rId2"/>
    <p:sldId id="289" r:id="rId3"/>
    <p:sldId id="320" r:id="rId4"/>
    <p:sldId id="283" r:id="rId5"/>
    <p:sldId id="285" r:id="rId6"/>
    <p:sldId id="309" r:id="rId7"/>
    <p:sldId id="319" r:id="rId8"/>
    <p:sldId id="314" r:id="rId9"/>
    <p:sldId id="315" r:id="rId10"/>
    <p:sldId id="316" r:id="rId11"/>
    <p:sldId id="317" r:id="rId12"/>
    <p:sldId id="318" r:id="rId13"/>
    <p:sldId id="288" r:id="rId14"/>
    <p:sldId id="307" r:id="rId15"/>
    <p:sldId id="278" r:id="rId16"/>
    <p:sldId id="322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  <a:srgbClr val="0072BC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80" d="100"/>
          <a:sy n="80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17.02.2020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17.02.2020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pbank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1733"/>
              </p:ext>
            </p:extLst>
          </p:nvPr>
        </p:nvGraphicFramePr>
        <p:xfrm>
          <a:off x="185051" y="873204"/>
          <a:ext cx="8773898" cy="54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муниципальные подразделения (моногорода)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10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периода.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03346"/>
              </p:ext>
            </p:extLst>
          </p:nvPr>
        </p:nvGraphicFramePr>
        <p:xfrm>
          <a:off x="185051" y="873204"/>
          <a:ext cx="87738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 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реализуемый проект, осуществляемые в Приоритетных отраслях экономики, масштабируемы; ежегодный прирост выручки на протяжении последних трех лет, завершившихся на дату представления заявки на получение гарантии, составил не менее 20% или прогнозные данные финансовой модели реализуемого проекта подтверждают ежегодный прирост выручки не менее 20% на протяжении не менее 3 лет с момента завершения инвестиционной фазы проекта.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должен соответствовать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импортозамещения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(или) производящим экспортную продукцию и услуги, созданной АО «Корпорация «МСП» и иными институтами развития, в том числе следующим критериям: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 осуществление деятельности не менее 3 лет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;–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деятельность субъекта МСП осуществляется в Приоритетных отраслях экономики и обеспечивает ежегодный прирост выручки не менее 20% на протяжении последних трех лет, завершившихся на дату представления заявки на получение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гарантии,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положительный финансовый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результат;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положительные чистые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активы.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66041"/>
              </p:ext>
            </p:extLst>
          </p:nvPr>
        </p:nvGraphicFramePr>
        <p:xfrm>
          <a:off x="185051" y="873204"/>
          <a:ext cx="87738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обеспечивает занятость лицам с ограниченными возможностями здоровья при условии, что по итогам предыдущего календарного года среднесписочная численность указанных лиц среди работников Субъекта МСП составляет не менее 50%, а доля в фонде оплаты труда - не менее 25%.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открытия мини-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2 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2 млн. 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млн. 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5400600" cy="525658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</a:t>
            </a:r>
            <a:r>
              <a:rPr lang="en-US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u="sng" dirty="0">
                <a:solidFill>
                  <a:srgbClr val="0072BC"/>
                </a:solidFill>
              </a:rPr>
              <a:t/>
            </a:r>
            <a:br>
              <a:rPr lang="ru-RU" u="sng" dirty="0">
                <a:solidFill>
                  <a:srgbClr val="0072BC"/>
                </a:solidFill>
              </a:rPr>
            </a:br>
            <a:r>
              <a:rPr lang="ru-RU" sz="1800" dirty="0">
                <a:solidFill>
                  <a:srgbClr val="4D4D4D"/>
                </a:solidFill>
              </a:rPr>
              <a:t/>
            </a:r>
            <a:br>
              <a:rPr lang="ru-RU" sz="1800" dirty="0">
                <a:solidFill>
                  <a:srgbClr val="4D4D4D"/>
                </a:solidFill>
              </a:rPr>
            </a:br>
            <a:r>
              <a:rPr lang="ru-RU" sz="1800" dirty="0">
                <a:solidFill>
                  <a:srgbClr val="4D4D4D"/>
                </a:solidFill>
              </a:rPr>
              <a:t>Лиценберг Виктория</a:t>
            </a:r>
            <a:br>
              <a:rPr lang="ru-RU" sz="1800" dirty="0">
                <a:solidFill>
                  <a:srgbClr val="4D4D4D"/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менеджер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Департамента региональных программ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(963) 716 64 83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(914) 447 2442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0072BC"/>
                </a:solidFill>
                <a:hlinkClick r:id="rId2"/>
              </a:rPr>
              <a:t>www.mspbank.ru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8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30" name="Freeform 5"/>
          <p:cNvSpPr/>
          <p:nvPr/>
        </p:nvSpPr>
        <p:spPr>
          <a:xfrm>
            <a:off x="179512" y="125258"/>
            <a:ext cx="8138869" cy="42342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 снижает ставки по кредитам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98072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06850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</a:t>
            </a:r>
          </a:p>
          <a:p>
            <a:endParaRPr lang="ru-RU" sz="1000" u="sng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53903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7232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1 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37879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582544"/>
            <a:ext cx="769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293095"/>
            <a:ext cx="3312367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на любые цели 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63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100" y="3483856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6100" y="6031162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5093897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7,75 %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33265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59954" y="4932222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7,75 %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6985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598105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142" y="4943514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94064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федеральный округ»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«Моногорода»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«Мама – предприниматель»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881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33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99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6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19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2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11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05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338680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3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7784" y="2331534"/>
            <a:ext cx="4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85551" y="2351396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4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7784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 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816201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27551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63442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10789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260873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836443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91671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82558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0780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655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24673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37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52570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7047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0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086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2048</Words>
  <Application>Microsoft Office PowerPoint</Application>
  <PresentationFormat>Экран (4:3)</PresentationFormat>
  <Paragraphs>278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Благодарим за внимание!      Лиценберг Виктория Региональный менеджер  Департамента региональных программ   +7 (963) 716 64 83 +7 (914) 447 2442  www.mspbank.ru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Лиценберг Виктория Константиновна</cp:lastModifiedBy>
  <cp:revision>262</cp:revision>
  <cp:lastPrinted>2017-11-27T08:27:26Z</cp:lastPrinted>
  <dcterms:created xsi:type="dcterms:W3CDTF">2017-08-03T13:00:25Z</dcterms:created>
  <dcterms:modified xsi:type="dcterms:W3CDTF">2020-02-17T05:55:09Z</dcterms:modified>
</cp:coreProperties>
</file>